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3" r:id="rId4"/>
    <p:sldId id="264" r:id="rId5"/>
    <p:sldId id="268" r:id="rId6"/>
    <p:sldId id="270" r:id="rId7"/>
    <p:sldId id="276" r:id="rId8"/>
    <p:sldId id="266" r:id="rId9"/>
    <p:sldId id="267" r:id="rId10"/>
    <p:sldId id="271" r:id="rId11"/>
    <p:sldId id="259" r:id="rId12"/>
    <p:sldId id="280" r:id="rId13"/>
    <p:sldId id="281" r:id="rId14"/>
    <p:sldId id="279" r:id="rId15"/>
    <p:sldId id="278" r:id="rId16"/>
    <p:sldId id="258" r:id="rId17"/>
    <p:sldId id="262" r:id="rId18"/>
    <p:sldId id="269" r:id="rId19"/>
    <p:sldId id="275" r:id="rId20"/>
    <p:sldId id="272" r:id="rId21"/>
    <p:sldId id="274" r:id="rId22"/>
    <p:sldId id="273" r:id="rId23"/>
    <p:sldId id="260" r:id="rId24"/>
    <p:sldId id="261" r:id="rId25"/>
    <p:sldId id="277" r:id="rId26"/>
    <p:sldId id="25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9" autoAdjust="0"/>
    <p:restoredTop sz="94660"/>
  </p:normalViewPr>
  <p:slideViewPr>
    <p:cSldViewPr>
      <p:cViewPr varScale="1">
        <p:scale>
          <a:sx n="108" d="100"/>
          <a:sy n="108" d="100"/>
        </p:scale>
        <p:origin x="-91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58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5433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301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782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621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2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53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657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8346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125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816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EA500-018D-484C-865A-50C79159ACF4}" type="datetimeFigureOut">
              <a:rPr lang="en-AU" smtClean="0"/>
              <a:t>20/04/14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4B23D-CD7C-4F22-A0AE-3A906D6F1A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44085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6" Type="http://schemas.openxmlformats.org/officeDocument/2006/relationships/image" Target="../media/image3.png"/><Relationship Id="rId7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1" Type="http://schemas.microsoft.com/office/2007/relationships/hdphoto" Target="../media/hdphoto8.wdp"/><Relationship Id="rId12" Type="http://schemas.openxmlformats.org/officeDocument/2006/relationships/image" Target="../media/image9.png"/><Relationship Id="rId13" Type="http://schemas.microsoft.com/office/2007/relationships/hdphoto" Target="../media/hdphoto9.wdp"/><Relationship Id="rId14" Type="http://schemas.openxmlformats.org/officeDocument/2006/relationships/image" Target="../media/image10.png"/><Relationship Id="rId15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microsoft.com/office/2007/relationships/hdphoto" Target="../media/hdphoto4.wdp"/><Relationship Id="rId4" Type="http://schemas.openxmlformats.org/officeDocument/2006/relationships/image" Target="../media/image5.png"/><Relationship Id="rId5" Type="http://schemas.microsoft.com/office/2007/relationships/hdphoto" Target="../media/hdphoto5.wdp"/><Relationship Id="rId6" Type="http://schemas.openxmlformats.org/officeDocument/2006/relationships/image" Target="../media/image6.png"/><Relationship Id="rId7" Type="http://schemas.microsoft.com/office/2007/relationships/hdphoto" Target="../media/hdphoto6.wdp"/><Relationship Id="rId8" Type="http://schemas.openxmlformats.org/officeDocument/2006/relationships/image" Target="../media/image7.png"/><Relationship Id="rId9" Type="http://schemas.microsoft.com/office/2007/relationships/hdphoto" Target="../media/hdphoto7.wdp"/><Relationship Id="rId10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microsoft.com/office/2007/relationships/hdphoto" Target="../media/hdphoto1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4" Type="http://schemas.openxmlformats.org/officeDocument/2006/relationships/image" Target="../media/image13.png"/><Relationship Id="rId5" Type="http://schemas.microsoft.com/office/2007/relationships/hdphoto" Target="../media/hdphoto13.wdp"/><Relationship Id="rId6" Type="http://schemas.openxmlformats.org/officeDocument/2006/relationships/image" Target="../media/image14.png"/><Relationship Id="rId7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1" Type="http://schemas.microsoft.com/office/2007/relationships/hdphoto" Target="../media/hdphoto19.wdp"/><Relationship Id="rId12" Type="http://schemas.openxmlformats.org/officeDocument/2006/relationships/image" Target="../media/image20.png"/><Relationship Id="rId13" Type="http://schemas.microsoft.com/office/2007/relationships/hdphoto" Target="../media/hdphoto20.wdp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microsoft.com/office/2007/relationships/hdphoto" Target="../media/hdphoto21.wdp"/><Relationship Id="rId17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microsoft.com/office/2007/relationships/hdphoto" Target="../media/hdphoto15.wdp"/><Relationship Id="rId4" Type="http://schemas.openxmlformats.org/officeDocument/2006/relationships/image" Target="../media/image16.png"/><Relationship Id="rId5" Type="http://schemas.microsoft.com/office/2007/relationships/hdphoto" Target="../media/hdphoto16.wdp"/><Relationship Id="rId6" Type="http://schemas.openxmlformats.org/officeDocument/2006/relationships/image" Target="../media/image17.png"/><Relationship Id="rId7" Type="http://schemas.microsoft.com/office/2007/relationships/hdphoto" Target="../media/hdphoto17.wdp"/><Relationship Id="rId8" Type="http://schemas.openxmlformats.org/officeDocument/2006/relationships/image" Target="../media/image18.png"/><Relationship Id="rId9" Type="http://schemas.microsoft.com/office/2007/relationships/hdphoto" Target="../media/hdphoto18.wdp"/><Relationship Id="rId10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1" Type="http://schemas.microsoft.com/office/2007/relationships/hdphoto" Target="../media/hdphoto26.wdp"/><Relationship Id="rId12" Type="http://schemas.openxmlformats.org/officeDocument/2006/relationships/image" Target="../media/image30.png"/><Relationship Id="rId13" Type="http://schemas.microsoft.com/office/2007/relationships/hdphoto" Target="../media/hdphoto2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microsoft.com/office/2007/relationships/hdphoto" Target="../media/hdphoto22.wdp"/><Relationship Id="rId4" Type="http://schemas.openxmlformats.org/officeDocument/2006/relationships/image" Target="../media/image26.png"/><Relationship Id="rId5" Type="http://schemas.microsoft.com/office/2007/relationships/hdphoto" Target="../media/hdphoto23.wdp"/><Relationship Id="rId6" Type="http://schemas.openxmlformats.org/officeDocument/2006/relationships/image" Target="../media/image27.png"/><Relationship Id="rId7" Type="http://schemas.microsoft.com/office/2007/relationships/hdphoto" Target="../media/hdphoto24.wdp"/><Relationship Id="rId8" Type="http://schemas.openxmlformats.org/officeDocument/2006/relationships/image" Target="../media/image28.png"/><Relationship Id="rId9" Type="http://schemas.microsoft.com/office/2007/relationships/hdphoto" Target="../media/hdphoto25.wdp"/><Relationship Id="rId10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1" Type="http://schemas.microsoft.com/office/2007/relationships/hdphoto" Target="../media/hdphoto32.wdp"/><Relationship Id="rId12" Type="http://schemas.openxmlformats.org/officeDocument/2006/relationships/image" Target="../media/image36.png"/><Relationship Id="rId13" Type="http://schemas.microsoft.com/office/2007/relationships/hdphoto" Target="../media/hdphoto3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microsoft.com/office/2007/relationships/hdphoto" Target="../media/hdphoto28.wdp"/><Relationship Id="rId4" Type="http://schemas.openxmlformats.org/officeDocument/2006/relationships/image" Target="../media/image32.png"/><Relationship Id="rId5" Type="http://schemas.microsoft.com/office/2007/relationships/hdphoto" Target="../media/hdphoto29.wdp"/><Relationship Id="rId6" Type="http://schemas.openxmlformats.org/officeDocument/2006/relationships/image" Target="../media/image33.png"/><Relationship Id="rId7" Type="http://schemas.microsoft.com/office/2007/relationships/hdphoto" Target="../media/hdphoto30.wdp"/><Relationship Id="rId8" Type="http://schemas.openxmlformats.org/officeDocument/2006/relationships/image" Target="../media/image34.png"/><Relationship Id="rId9" Type="http://schemas.microsoft.com/office/2007/relationships/hdphoto" Target="../media/hdphoto31.wdp"/><Relationship Id="rId10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4" Type="http://schemas.openxmlformats.org/officeDocument/2006/relationships/image" Target="../media/image38.png"/><Relationship Id="rId5" Type="http://schemas.microsoft.com/office/2007/relationships/hdphoto" Target="../media/hdphoto35.wdp"/><Relationship Id="rId6" Type="http://schemas.openxmlformats.org/officeDocument/2006/relationships/image" Target="../media/image39.png"/><Relationship Id="rId7" Type="http://schemas.microsoft.com/office/2007/relationships/hdphoto" Target="../media/hdphoto3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4" Type="http://schemas.openxmlformats.org/officeDocument/2006/relationships/image" Target="../media/image41.png"/><Relationship Id="rId5" Type="http://schemas.microsoft.com/office/2007/relationships/hdphoto" Target="../media/hdphoto38.wdp"/><Relationship Id="rId6" Type="http://schemas.openxmlformats.org/officeDocument/2006/relationships/image" Target="../media/image42.png"/><Relationship Id="rId7" Type="http://schemas.microsoft.com/office/2007/relationships/hdphoto" Target="../media/hdphoto3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4" Type="http://schemas.openxmlformats.org/officeDocument/2006/relationships/image" Target="../media/image50.png"/><Relationship Id="rId5" Type="http://schemas.microsoft.com/office/2007/relationships/hdphoto" Target="../media/hdphoto41.wdp"/><Relationship Id="rId6" Type="http://schemas.openxmlformats.org/officeDocument/2006/relationships/image" Target="../media/image51.png"/><Relationship Id="rId7" Type="http://schemas.microsoft.com/office/2007/relationships/hdphoto" Target="../media/hdphoto42.wdp"/><Relationship Id="rId8" Type="http://schemas.openxmlformats.org/officeDocument/2006/relationships/image" Target="../media/image52.png"/><Relationship Id="rId9" Type="http://schemas.microsoft.com/office/2007/relationships/hdphoto" Target="../media/hdphoto43.wdp"/><Relationship Id="rId10" Type="http://schemas.openxmlformats.org/officeDocument/2006/relationships/image" Target="../media/image53.png"/><Relationship Id="rId11" Type="http://schemas.microsoft.com/office/2007/relationships/hdphoto" Target="../media/hdphoto4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9" Type="http://schemas.microsoft.com/office/2007/relationships/hdphoto" Target="../media/hdphoto48.wdp"/><Relationship Id="rId20" Type="http://schemas.openxmlformats.org/officeDocument/2006/relationships/image" Target="../media/image63.png"/><Relationship Id="rId21" Type="http://schemas.microsoft.com/office/2007/relationships/hdphoto" Target="../media/hdphoto54.wdp"/><Relationship Id="rId22" Type="http://schemas.openxmlformats.org/officeDocument/2006/relationships/image" Target="../media/image64.png"/><Relationship Id="rId23" Type="http://schemas.microsoft.com/office/2007/relationships/hdphoto" Target="../media/hdphoto55.wdp"/><Relationship Id="rId24" Type="http://schemas.openxmlformats.org/officeDocument/2006/relationships/image" Target="../media/image65.png"/><Relationship Id="rId25" Type="http://schemas.microsoft.com/office/2007/relationships/hdphoto" Target="../media/hdphoto56.wdp"/><Relationship Id="rId26" Type="http://schemas.openxmlformats.org/officeDocument/2006/relationships/image" Target="../media/image66.png"/><Relationship Id="rId27" Type="http://schemas.microsoft.com/office/2007/relationships/hdphoto" Target="../media/hdphoto57.wdp"/><Relationship Id="rId10" Type="http://schemas.openxmlformats.org/officeDocument/2006/relationships/image" Target="../media/image58.png"/><Relationship Id="rId11" Type="http://schemas.microsoft.com/office/2007/relationships/hdphoto" Target="../media/hdphoto49.wdp"/><Relationship Id="rId12" Type="http://schemas.openxmlformats.org/officeDocument/2006/relationships/image" Target="../media/image59.png"/><Relationship Id="rId13" Type="http://schemas.microsoft.com/office/2007/relationships/hdphoto" Target="../media/hdphoto50.wdp"/><Relationship Id="rId14" Type="http://schemas.openxmlformats.org/officeDocument/2006/relationships/image" Target="../media/image60.png"/><Relationship Id="rId15" Type="http://schemas.microsoft.com/office/2007/relationships/hdphoto" Target="../media/hdphoto51.wdp"/><Relationship Id="rId16" Type="http://schemas.openxmlformats.org/officeDocument/2006/relationships/image" Target="../media/image61.png"/><Relationship Id="rId17" Type="http://schemas.microsoft.com/office/2007/relationships/hdphoto" Target="../media/hdphoto52.wdp"/><Relationship Id="rId18" Type="http://schemas.openxmlformats.org/officeDocument/2006/relationships/image" Target="../media/image62.png"/><Relationship Id="rId19" Type="http://schemas.microsoft.com/office/2007/relationships/hdphoto" Target="../media/hdphoto5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microsoft.com/office/2007/relationships/hdphoto" Target="../media/hdphoto45.wdp"/><Relationship Id="rId4" Type="http://schemas.openxmlformats.org/officeDocument/2006/relationships/image" Target="../media/image55.png"/><Relationship Id="rId5" Type="http://schemas.microsoft.com/office/2007/relationships/hdphoto" Target="../media/hdphoto46.wdp"/><Relationship Id="rId6" Type="http://schemas.openxmlformats.org/officeDocument/2006/relationships/image" Target="../media/image56.png"/><Relationship Id="rId7" Type="http://schemas.microsoft.com/office/2007/relationships/hdphoto" Target="../media/hdphoto47.wdp"/><Relationship Id="rId8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microsoft.com/office/2007/relationships/hdphoto" Target="../media/hdphoto58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microsoft.com/office/2007/relationships/hdphoto" Target="../media/hdphoto59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0.wdp"/><Relationship Id="rId4" Type="http://schemas.openxmlformats.org/officeDocument/2006/relationships/image" Target="../media/image70.png"/><Relationship Id="rId5" Type="http://schemas.microsoft.com/office/2007/relationships/hdphoto" Target="../media/hdphoto6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microsoft.com/office/2007/relationships/hdphoto" Target="../media/hdphoto62.wdp"/><Relationship Id="rId6" Type="http://schemas.openxmlformats.org/officeDocument/2006/relationships/image" Target="../media/image74.png"/><Relationship Id="rId7" Type="http://schemas.microsoft.com/office/2007/relationships/hdphoto" Target="../media/hdphoto63.wdp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microsoft.com/office/2007/relationships/hdphoto" Target="../media/hdphoto64.wdp"/><Relationship Id="rId5" Type="http://schemas.openxmlformats.org/officeDocument/2006/relationships/image" Target="../media/image80.png"/><Relationship Id="rId6" Type="http://schemas.microsoft.com/office/2007/relationships/hdphoto" Target="../media/hdphoto6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png"/><Relationship Id="rId8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95.png"/><Relationship Id="rId8" Type="http://schemas.openxmlformats.org/officeDocument/2006/relationships/image" Target="../media/image96.png"/><Relationship Id="rId9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66.wdp"/><Relationship Id="rId4" Type="http://schemas.openxmlformats.org/officeDocument/2006/relationships/image" Target="../media/image99.png"/><Relationship Id="rId5" Type="http://schemas.microsoft.com/office/2007/relationships/hdphoto" Target="../media/hdphoto67.wdp"/><Relationship Id="rId6" Type="http://schemas.openxmlformats.org/officeDocument/2006/relationships/image" Target="../media/image100.png"/><Relationship Id="rId7" Type="http://schemas.microsoft.com/office/2007/relationships/hdphoto" Target="../media/hdphoto68.wdp"/><Relationship Id="rId8" Type="http://schemas.openxmlformats.org/officeDocument/2006/relationships/image" Target="../media/image101.png"/><Relationship Id="rId9" Type="http://schemas.microsoft.com/office/2007/relationships/hdphoto" Target="../media/hdphoto6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Relationship Id="rId3" Type="http://schemas.microsoft.com/office/2007/relationships/hdphoto" Target="../media/hdphoto70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microsoft.com/office/2007/relationships/hdphoto" Target="../media/hdphoto7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Media on Foxes in Tasmania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David Obendorf, PhD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7428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311" y="332656"/>
            <a:ext cx="5475287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6" y="1556792"/>
            <a:ext cx="2806700" cy="505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462" y="4869160"/>
            <a:ext cx="58689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66311" y="2564904"/>
            <a:ext cx="5238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May 2001 – newspaper articles after claimed sightings at Burnie and Longford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78046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" y="5322780"/>
            <a:ext cx="8664907" cy="39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13589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236" y="61229"/>
            <a:ext cx="477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236" y="399508"/>
            <a:ext cx="16002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9" y="687349"/>
            <a:ext cx="492918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9529"/>
            <a:ext cx="1473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2" y="263691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22 June 2001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5580112" y="594928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12 July 2001</a:t>
            </a:r>
            <a:endParaRPr lang="en-AU" dirty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444" y="2982391"/>
            <a:ext cx="3509692" cy="225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21164" y="3429000"/>
            <a:ext cx="3393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Woods cartoon  - State Minister Llewellyn’s attempts to get federal funding for foxes</a:t>
            </a:r>
          </a:p>
          <a:p>
            <a:r>
              <a:rPr lang="en-AU" dirty="0"/>
              <a:t>Examiner </a:t>
            </a:r>
            <a:r>
              <a:rPr lang="en-AU" dirty="0" smtClean="0"/>
              <a:t>19 April 2002</a:t>
            </a:r>
          </a:p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55377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912813"/>
            <a:ext cx="7380287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1206" y="6165304"/>
            <a:ext cx="410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16 June 2001- </a:t>
            </a:r>
            <a:r>
              <a:rPr lang="en-AU" dirty="0" err="1" smtClean="0"/>
              <a:t>Kudelka</a:t>
            </a:r>
            <a:r>
              <a:rPr lang="en-AU" dirty="0" smtClean="0"/>
              <a:t> cartoon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224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" y="0"/>
            <a:ext cx="3060700" cy="382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824287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Sunday Examiner 7 October 2001</a:t>
            </a:r>
            <a:endParaRPr lang="en-A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7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73" y="4129911"/>
            <a:ext cx="718978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6263511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5 June 2002</a:t>
            </a:r>
            <a:endParaRPr lang="en-A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9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0648"/>
            <a:ext cx="4788024" cy="193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92080" y="2196149"/>
            <a:ext cx="341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Advocate 23 March 2002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9799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28" y="0"/>
            <a:ext cx="8448349" cy="123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6367"/>
            <a:ext cx="3125539" cy="60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" y="2493076"/>
            <a:ext cx="48656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5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31" y="1604903"/>
            <a:ext cx="15113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37003" y="3095095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 smtClean="0"/>
              <a:t>Advocate 14 August 2003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35571"/>
            <a:ext cx="320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28 September 2001</a:t>
            </a:r>
            <a:endParaRPr lang="en-AU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5247"/>
            <a:ext cx="2915816" cy="363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258" y="4509120"/>
            <a:ext cx="1066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15816" y="4133374"/>
            <a:ext cx="2488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23 August 2001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50" y="4368801"/>
            <a:ext cx="3519487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5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218" y="2744641"/>
            <a:ext cx="1970782" cy="1621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21240" y="2375309"/>
            <a:ext cx="2522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 smtClean="0"/>
              <a:t>Examiner 17 July 2001</a:t>
            </a:r>
            <a:endParaRPr lang="en-A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106" y="1046375"/>
            <a:ext cx="2489411" cy="132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596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6106470" cy="390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2" y="5301208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Examiner 24 August 2001 – after the report of the single foot print at Woodstock Lagoon, near Longford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1595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07457" cy="210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891" y="0"/>
            <a:ext cx="18669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07457" y="1333500"/>
            <a:ext cx="3907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 10 July 2002</a:t>
            </a:r>
            <a:endParaRPr lang="en-A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2348880"/>
            <a:ext cx="705008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2873742"/>
            <a:ext cx="18415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49306" y="2911325"/>
            <a:ext cx="305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 smtClean="0"/>
              <a:t>Mercury 28 January 2002</a:t>
            </a:r>
            <a:endParaRPr lang="en-AU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" y="3247504"/>
            <a:ext cx="33020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02" y="4797151"/>
            <a:ext cx="2977189" cy="175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5491576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25 January 2002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835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416"/>
            <a:ext cx="8066087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2020485" cy="329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346" y="5507940"/>
            <a:ext cx="324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28 January 2002</a:t>
            </a:r>
            <a:endParaRPr lang="en-A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42" y="2591892"/>
            <a:ext cx="6326999" cy="49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13" y="3132955"/>
            <a:ext cx="2971781" cy="166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659" y="3834813"/>
            <a:ext cx="3443782" cy="62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5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658" y="3132955"/>
            <a:ext cx="3443783" cy="888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5659" y="4455823"/>
            <a:ext cx="344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24 January 2002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3707904" y="5661248"/>
            <a:ext cx="5192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/>
              <a:t>‘the sighting of fox cubs</a:t>
            </a:r>
            <a:r>
              <a:rPr lang="en-AU" sz="2000" b="1" dirty="0" smtClean="0"/>
              <a:t>’ was not corroborated</a:t>
            </a: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40985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6275387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906" y="188640"/>
            <a:ext cx="1952625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16288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Advocate 9 November 2003</a:t>
            </a:r>
            <a:endParaRPr lang="en-AU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458640"/>
            <a:ext cx="3588593" cy="290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615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844824"/>
            <a:ext cx="314071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4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8" y="4046849"/>
            <a:ext cx="3140713" cy="159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476672"/>
            <a:ext cx="8335365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59" y="6006056"/>
            <a:ext cx="8064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/>
              <a:t>Mercury 15 June 2006  –  Old Beach chicken kill incident</a:t>
            </a:r>
            <a:endParaRPr lang="en-AU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971599" y="3356992"/>
            <a:ext cx="3140712" cy="14865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4932040" y="1844824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 home-made </a:t>
            </a:r>
            <a:r>
              <a:rPr lang="en-AU" b="1" u="sng" dirty="0" smtClean="0"/>
              <a:t>barb-wire trap </a:t>
            </a:r>
            <a:r>
              <a:rPr lang="en-AU" dirty="0" smtClean="0"/>
              <a:t>is alleged to have jagged a fox sufficient to draw blood which drops onto some wood framing but fails to catch any hairs.</a:t>
            </a:r>
          </a:p>
          <a:p>
            <a:endParaRPr lang="en-AU" dirty="0"/>
          </a:p>
          <a:p>
            <a:r>
              <a:rPr lang="en-AU" dirty="0" smtClean="0"/>
              <a:t>The incriminating barb is not tested.</a:t>
            </a:r>
          </a:p>
          <a:p>
            <a:endParaRPr lang="en-AU" dirty="0"/>
          </a:p>
          <a:p>
            <a:r>
              <a:rPr lang="en-AU" dirty="0" smtClean="0"/>
              <a:t>The use of </a:t>
            </a:r>
            <a:r>
              <a:rPr lang="en-AU" b="1" u="sng" dirty="0" smtClean="0"/>
              <a:t>fox urine </a:t>
            </a:r>
            <a:r>
              <a:rPr lang="en-AU" dirty="0" smtClean="0"/>
              <a:t>at the site is not mentioned</a:t>
            </a:r>
          </a:p>
          <a:p>
            <a:endParaRPr lang="en-AU" dirty="0"/>
          </a:p>
          <a:p>
            <a:r>
              <a:rPr lang="en-AU" dirty="0" smtClean="0"/>
              <a:t>A </a:t>
            </a:r>
            <a:r>
              <a:rPr lang="en-AU" b="1" u="sng" dirty="0" smtClean="0"/>
              <a:t>wood sample</a:t>
            </a:r>
            <a:r>
              <a:rPr lang="en-AU" dirty="0" smtClean="0"/>
              <a:t> is derived from under the trap tests positive for fox DNA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8189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9" y="306477"/>
            <a:ext cx="821848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73" y="2420888"/>
            <a:ext cx="2836781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9" y="3401609"/>
            <a:ext cx="2816035" cy="1038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4307496"/>
            <a:ext cx="2978903" cy="2001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598" y="2420888"/>
            <a:ext cx="261319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598" y="3057095"/>
            <a:ext cx="2613194" cy="77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012160" y="3057095"/>
            <a:ext cx="3876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86598" y="3249993"/>
            <a:ext cx="26131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1031" idx="1"/>
            <a:endCxn id="1031" idx="3"/>
          </p:cNvCxnSpPr>
          <p:nvPr/>
        </p:nvCxnSpPr>
        <p:spPr>
          <a:xfrm>
            <a:off x="3786598" y="3442648"/>
            <a:ext cx="26131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786598" y="3645024"/>
            <a:ext cx="26131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786598" y="3828201"/>
            <a:ext cx="26131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660232" y="1844824"/>
            <a:ext cx="19844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11560" y="4941168"/>
            <a:ext cx="3923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/>
              <a:t>Mercury 22 November 2005 – first DNA fox positive scat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383733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54" y="332656"/>
            <a:ext cx="41036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4864"/>
            <a:ext cx="545685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53" y="3200400"/>
            <a:ext cx="3046321" cy="66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95" y="3602632"/>
            <a:ext cx="3149001" cy="59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164" y="1157374"/>
            <a:ext cx="3892618" cy="45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496" y="4653136"/>
            <a:ext cx="7533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/>
              <a:t>Examiner 7 January 2006 – funding to apply </a:t>
            </a:r>
          </a:p>
          <a:p>
            <a:r>
              <a:rPr lang="en-AU" sz="2400" b="1" dirty="0" smtClean="0"/>
              <a:t>DNA-fox scat technology to the Tasmanian Fox Program 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587390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79" y="4162894"/>
            <a:ext cx="2046618" cy="106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541" y="4004682"/>
            <a:ext cx="1234056" cy="15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17" y="192871"/>
            <a:ext cx="2161459" cy="20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99619"/>
            <a:ext cx="2780576" cy="58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68" y="4642335"/>
            <a:ext cx="33909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5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3" y="0"/>
            <a:ext cx="4040187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014" y="2740701"/>
            <a:ext cx="69484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5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862" y="1029919"/>
            <a:ext cx="2780575" cy="73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0" y="3368278"/>
            <a:ext cx="1581785" cy="1662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81" y="2740701"/>
            <a:ext cx="1913183" cy="1491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781" y="4258021"/>
            <a:ext cx="1242060" cy="971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014" y="5683735"/>
            <a:ext cx="5289971" cy="117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6320" y="1874812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FFC000"/>
                </a:solidFill>
              </a:rPr>
              <a:t>LILLICO DEAD FOX </a:t>
            </a:r>
            <a:r>
              <a:rPr lang="en-AU" sz="2000" dirty="0" smtClean="0"/>
              <a:t>– Tasmanian media </a:t>
            </a:r>
          </a:p>
          <a:p>
            <a:pPr algn="ctr"/>
            <a:r>
              <a:rPr lang="en-AU" sz="2000" dirty="0" smtClean="0"/>
              <a:t>28 February – 3 March 2006</a:t>
            </a:r>
            <a:endParaRPr lang="en-AU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533734" y="1223448"/>
            <a:ext cx="260870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060" idx="1"/>
          </p:cNvCxnSpPr>
          <p:nvPr/>
        </p:nvCxnSpPr>
        <p:spPr>
          <a:xfrm>
            <a:off x="1361862" y="1395315"/>
            <a:ext cx="2780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123906" y="3001051"/>
            <a:ext cx="18399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123906" y="3140968"/>
            <a:ext cx="18399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123906" y="3303808"/>
            <a:ext cx="18399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062" idx="3"/>
          </p:cNvCxnSpPr>
          <p:nvPr/>
        </p:nvCxnSpPr>
        <p:spPr>
          <a:xfrm>
            <a:off x="8604448" y="3486667"/>
            <a:ext cx="3960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123906" y="3677418"/>
            <a:ext cx="18399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2051" idx="3"/>
          </p:cNvCxnSpPr>
          <p:nvPr/>
        </p:nvCxnSpPr>
        <p:spPr>
          <a:xfrm>
            <a:off x="2838085" y="4696046"/>
            <a:ext cx="1529512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320979" y="4869160"/>
            <a:ext cx="204661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20979" y="5030992"/>
            <a:ext cx="204661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320979" y="5229199"/>
            <a:ext cx="51710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079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467" y="1100949"/>
            <a:ext cx="7045434" cy="4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7704" y="573325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Examiner 1 March 2006 - cartoon after the Lillico dead fox discovery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023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13" y="1458913"/>
            <a:ext cx="5919787" cy="3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551723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Mercury 14 June 2006 – </a:t>
            </a:r>
            <a:r>
              <a:rPr lang="en-AU" dirty="0" err="1" smtClean="0"/>
              <a:t>Kudelka</a:t>
            </a:r>
            <a:r>
              <a:rPr lang="en-AU" dirty="0" smtClean="0"/>
              <a:t> cartoon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2321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229200"/>
            <a:ext cx="8682536" cy="12093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sz="2000" dirty="0" smtClean="0"/>
              <a:t>For a week the Mercury newspaper published </a:t>
            </a:r>
            <a:r>
              <a:rPr lang="en-AU" sz="2000" dirty="0"/>
              <a:t>daily </a:t>
            </a:r>
            <a:r>
              <a:rPr lang="en-AU" sz="2000" dirty="0" smtClean="0"/>
              <a:t>articles on a claimed fox presence in an outer suburb of Hobart of </a:t>
            </a:r>
            <a:r>
              <a:rPr lang="en-AU" sz="2000" b="1" dirty="0" smtClean="0"/>
              <a:t>Old Beach </a:t>
            </a:r>
            <a:r>
              <a:rPr lang="en-AU" sz="2000" dirty="0" smtClean="0"/>
              <a:t>based on a suspicious chicken kill</a:t>
            </a:r>
          </a:p>
          <a:p>
            <a:pPr marL="0" indent="0">
              <a:buNone/>
            </a:pPr>
            <a:r>
              <a:rPr lang="en-AU" sz="2000" dirty="0" smtClean="0"/>
              <a:t>Mercury 14 June 2006 </a:t>
            </a:r>
            <a:endParaRPr lang="en-A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5324292" cy="239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7200">
            <a:off x="824014" y="2972807"/>
            <a:ext cx="8185619" cy="64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474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1764"/>
            <a:ext cx="46926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8" y="2528514"/>
            <a:ext cx="46926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8523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Advocate 18 </a:t>
            </a:r>
            <a:r>
              <a:rPr lang="en-AU" dirty="0"/>
              <a:t>D</a:t>
            </a:r>
            <a:r>
              <a:rPr lang="en-AU" dirty="0" smtClean="0"/>
              <a:t>ecember 2003</a:t>
            </a:r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585616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452" y="476671"/>
            <a:ext cx="29591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27382" y="1124744"/>
            <a:ext cx="315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 smtClean="0"/>
              <a:t>Mercury 17 </a:t>
            </a:r>
            <a:r>
              <a:rPr lang="en-AU" dirty="0"/>
              <a:t>O</a:t>
            </a:r>
            <a:r>
              <a:rPr lang="en-AU" dirty="0" smtClean="0"/>
              <a:t>ctober 2003</a:t>
            </a:r>
            <a:endParaRPr lang="en-A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411727"/>
            <a:ext cx="4681449" cy="70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35" y="4455246"/>
            <a:ext cx="4090987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89" y="4114799"/>
            <a:ext cx="1368152" cy="68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20144" y="411318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Advocate 19 December 2003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6391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73167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6" y="2204864"/>
            <a:ext cx="3888432" cy="7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499" y="3168650"/>
            <a:ext cx="3403191" cy="12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479715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28 February 2006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407766" y="3685674"/>
            <a:ext cx="330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/>
              <a:t>LILLICO DEAD FOX CUB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954382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164" y="3933056"/>
            <a:ext cx="6751835" cy="152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7" y="260648"/>
            <a:ext cx="2858629" cy="4202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38763"/>
            <a:ext cx="2375368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1884"/>
            <a:ext cx="3714303" cy="117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14303" y="6286939"/>
            <a:ext cx="164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12 August 2006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890536" y="328592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&amp; Examiner front page – 1 August 2006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5147168" y="116632"/>
            <a:ext cx="39968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Dr </a:t>
            </a:r>
            <a:r>
              <a:rPr lang="en-AU" b="1" dirty="0" smtClean="0"/>
              <a:t>Tony Peacock</a:t>
            </a:r>
            <a:r>
              <a:rPr lang="en-AU" dirty="0" smtClean="0"/>
              <a:t>, is the CEO is the </a:t>
            </a:r>
            <a:r>
              <a:rPr lang="en-AU" b="1" dirty="0" smtClean="0">
                <a:solidFill>
                  <a:srgbClr val="FFC000"/>
                </a:solidFill>
              </a:rPr>
              <a:t>Invasive Animals Co-operative Research Centre</a:t>
            </a:r>
            <a:r>
              <a:rPr lang="en-AU" dirty="0" smtClean="0"/>
              <a:t>. The Centre is the Commonwealth-funded think-tank  on the nation’s feral animal populations.  It comprises </a:t>
            </a:r>
            <a:r>
              <a:rPr lang="en-AU" dirty="0"/>
              <a:t>43 </a:t>
            </a:r>
            <a:r>
              <a:rPr lang="en-AU" dirty="0" smtClean="0"/>
              <a:t>groups, including 36 Australian Government agencies …. Dr Peacock says that Tasmania’s fox problem is real.</a:t>
            </a:r>
            <a:endParaRPr lang="en-A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303" y="5586245"/>
            <a:ext cx="1854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64088" y="5657671"/>
            <a:ext cx="3779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“Quite frankly it sounds like a fox has to come up to bite them on the bum before they will believe”, Dr Peacock said.</a:t>
            </a:r>
            <a:endParaRPr lang="en-AU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764" y="5396236"/>
            <a:ext cx="47767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624" y="2701955"/>
            <a:ext cx="2499793" cy="123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928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6914"/>
            <a:ext cx="3038380" cy="184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27434"/>
            <a:ext cx="3038380" cy="7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971600" y="1196752"/>
            <a:ext cx="23903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23528" y="1412776"/>
            <a:ext cx="30383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23528" y="1653652"/>
            <a:ext cx="30383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3528" y="1916832"/>
            <a:ext cx="30383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3528" y="2210425"/>
            <a:ext cx="10801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56355" y="760589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BOSWORTH FOX  MEDIA -  </a:t>
            </a:r>
          </a:p>
          <a:p>
            <a:endParaRPr lang="en-AU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841628" y="3138277"/>
            <a:ext cx="25202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7544" y="3356992"/>
            <a:ext cx="28943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67544" y="3621556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007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81128"/>
            <a:ext cx="427972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88640"/>
            <a:ext cx="7888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330" y="799480"/>
            <a:ext cx="26035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24" y="799480"/>
            <a:ext cx="2501897" cy="111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90" y="4562579"/>
            <a:ext cx="2501897" cy="7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27" y="5738929"/>
            <a:ext cx="2523242" cy="85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78" y="2233060"/>
            <a:ext cx="2497277" cy="118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586245"/>
            <a:ext cx="2471312" cy="624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627784" y="3992764"/>
            <a:ext cx="31107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1578" y="4210314"/>
            <a:ext cx="21254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27784" y="2825848"/>
            <a:ext cx="31107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2290" y="3040842"/>
            <a:ext cx="243656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02290" y="3212976"/>
            <a:ext cx="24625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02290" y="3418636"/>
            <a:ext cx="154943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4107" idx="1"/>
            <a:endCxn id="4107" idx="3"/>
          </p:cNvCxnSpPr>
          <p:nvPr/>
        </p:nvCxnSpPr>
        <p:spPr>
          <a:xfrm>
            <a:off x="502290" y="4945523"/>
            <a:ext cx="250189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02290" y="5157192"/>
            <a:ext cx="250189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02290" y="5328466"/>
            <a:ext cx="39730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347864" y="135815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THE FIRST DNA-FOX POSITIVE SCAT FOUND AT CONARA</a:t>
            </a:r>
            <a:endParaRPr lang="en-AU" dirty="0"/>
          </a:p>
        </p:txBody>
      </p:sp>
      <p:sp>
        <p:nvSpPr>
          <p:cNvPr id="28" name="TextBox 27"/>
          <p:cNvSpPr txBox="1"/>
          <p:nvPr/>
        </p:nvSpPr>
        <p:spPr>
          <a:xfrm>
            <a:off x="4411686" y="3898280"/>
            <a:ext cx="371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4139952" y="39927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Mercury 24 September 2005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11077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5581438" cy="366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824" y="3573016"/>
            <a:ext cx="2448272" cy="125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387" y="2020701"/>
            <a:ext cx="3162300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0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26" y="188640"/>
            <a:ext cx="191770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233" y="4581128"/>
            <a:ext cx="56727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1" dirty="0" smtClean="0"/>
              <a:t>$56 million expenditure over 10 years on fox eradication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1" dirty="0" smtClean="0"/>
              <a:t>Increased 1080  baiting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1" dirty="0" smtClean="0"/>
              <a:t>Carnivore faeces hunts to detect foxes in the environment</a:t>
            </a:r>
            <a:endParaRPr lang="en-A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61667" y="5914146"/>
            <a:ext cx="3455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Front pages of Tasmania’s 3 daily newspaper – 14 November 2006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9883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1401763"/>
            <a:ext cx="5995987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1880" y="5805264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Competition for Commonwealth funding for Tasmania’s front-line biodiversity program s – </a:t>
            </a:r>
            <a:r>
              <a:rPr lang="en-AU" dirty="0" err="1" smtClean="0"/>
              <a:t>Kudelka</a:t>
            </a:r>
            <a:r>
              <a:rPr lang="en-AU" dirty="0" smtClean="0"/>
              <a:t> cartoon  Mercury 14 November 2006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6370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5205067" cy="568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6136" y="548680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Sunday Tasmanian - 14 March 2010</a:t>
            </a:r>
          </a:p>
          <a:p>
            <a:r>
              <a:rPr lang="en-AU" dirty="0" smtClean="0"/>
              <a:t>PHYSICAL EVIDENCE OF FOXES IN TASMANIA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5796136" y="213285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C000"/>
                </a:solidFill>
              </a:rPr>
              <a:t>NOTE: </a:t>
            </a:r>
            <a:r>
              <a:rPr lang="en-AU" dirty="0" smtClean="0"/>
              <a:t>BRUNY ISLAND SCAT NOT INCLUDED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64152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4" y="476672"/>
            <a:ext cx="8004008" cy="80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75786"/>
            <a:ext cx="29337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4" y="1506192"/>
            <a:ext cx="4892336" cy="105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8000" contrast="-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4" y="3414181"/>
            <a:ext cx="3397754" cy="32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urved Connector 4"/>
          <p:cNvCxnSpPr/>
          <p:nvPr/>
        </p:nvCxnSpPr>
        <p:spPr>
          <a:xfrm>
            <a:off x="6012160" y="3140968"/>
            <a:ext cx="1512168" cy="648072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rot="5400000" flipH="1" flipV="1">
            <a:off x="7092278" y="4509122"/>
            <a:ext cx="1008115" cy="43204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646137" y="6276752"/>
            <a:ext cx="3240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Mercury 11 October 2010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48795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13992</TotalTime>
  <Words>510</Words>
  <Application>Microsoft Macintosh PowerPoint</Application>
  <PresentationFormat>On-screen Show (4:3)</PresentationFormat>
  <Paragraphs>61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Media on Foxes in Tasmania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on Foxes in Tasmania</dc:title>
  <dc:creator>Dave</dc:creator>
  <cp:lastModifiedBy>Clive Marks</cp:lastModifiedBy>
  <cp:revision>44</cp:revision>
  <dcterms:created xsi:type="dcterms:W3CDTF">2014-02-24T12:35:07Z</dcterms:created>
  <dcterms:modified xsi:type="dcterms:W3CDTF">2014-04-29T09:18:44Z</dcterms:modified>
</cp:coreProperties>
</file>